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</p:sldMasterIdLst>
  <p:notesMasterIdLst>
    <p:notesMasterId r:id="rId24"/>
  </p:notesMasterIdLst>
  <p:handoutMasterIdLst>
    <p:handoutMasterId r:id="rId25"/>
  </p:handoutMasterIdLst>
  <p:sldIdLst>
    <p:sldId id="284" r:id="rId2"/>
    <p:sldId id="285" r:id="rId3"/>
    <p:sldId id="286" r:id="rId4"/>
    <p:sldId id="314" r:id="rId5"/>
    <p:sldId id="318" r:id="rId6"/>
    <p:sldId id="319" r:id="rId7"/>
    <p:sldId id="326" r:id="rId8"/>
    <p:sldId id="331" r:id="rId9"/>
    <p:sldId id="327" r:id="rId10"/>
    <p:sldId id="330" r:id="rId11"/>
    <p:sldId id="341" r:id="rId12"/>
    <p:sldId id="329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304" r:id="rId2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1A4361"/>
    <a:srgbClr val="004488"/>
    <a:srgbClr val="6666FF"/>
    <a:srgbClr val="800080"/>
    <a:srgbClr val="339966"/>
    <a:srgbClr val="CC3300"/>
    <a:srgbClr val="99CC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76" autoAdjust="0"/>
    <p:restoredTop sz="86439" autoAdjust="0"/>
  </p:normalViewPr>
  <p:slideViewPr>
    <p:cSldViewPr>
      <p:cViewPr varScale="1">
        <p:scale>
          <a:sx n="112" d="100"/>
          <a:sy n="112" d="100"/>
        </p:scale>
        <p:origin x="-1987" y="-82"/>
      </p:cViewPr>
      <p:guideLst>
        <p:guide orient="horz" pos="4319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32D3657-4630-494C-B18F-3CB6901954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154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54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4BA7BD8-78C5-4BDB-BDC3-2486020C6B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>
              <a:latin typeface="Arial" charset="0"/>
            </a:endParaRPr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8F3E38D-2858-459C-9001-FBA7F71E2D3E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>
              <a:latin typeface="Arial" charset="0"/>
            </a:endParaRP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DF7721A-93F8-41A7-A03A-A7C899295E3C}" type="slidenum">
              <a:rPr lang="ru-RU" altLang="ru-RU" smtClean="0"/>
              <a:pPr/>
              <a:t>20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>
              <a:latin typeface="Arial" charset="0"/>
            </a:endParaRPr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058E262-39A5-4AB0-8119-5188290188E9}" type="slidenum">
              <a:rPr lang="ru-RU" altLang="ru-RU" smtClean="0"/>
              <a:pPr/>
              <a:t>21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>
              <a:latin typeface="Arial" charset="0"/>
            </a:endParaRPr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6537CF8-6846-4ABF-9D04-0F8E93A02C1A}" type="slidenum">
              <a:rPr lang="ru-RU" altLang="ru-RU" smtClean="0"/>
              <a:pPr/>
              <a:t>12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>
              <a:latin typeface="Arial" charset="0"/>
            </a:endParaRPr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A61B182-259F-4B4D-A6B2-F150EF92547F}" type="slidenum">
              <a:rPr lang="ru-RU" altLang="ru-RU" smtClean="0"/>
              <a:pPr/>
              <a:t>13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>
              <a:latin typeface="Arial" charset="0"/>
            </a:endParaRPr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8F3E38D-2858-459C-9001-FBA7F71E2D3E}" type="slidenum">
              <a:rPr lang="ru-RU" altLang="ru-RU" smtClean="0"/>
              <a:pPr/>
              <a:t>14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>
              <a:latin typeface="Arial" charset="0"/>
            </a:endParaRPr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7D47287-A973-4435-8644-B5204956C846}" type="slidenum">
              <a:rPr lang="ru-RU" altLang="ru-RU" smtClean="0"/>
              <a:pPr/>
              <a:t>15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>
              <a:latin typeface="Arial" charset="0"/>
            </a:endParaRPr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E1EFD08-2717-48F5-B512-24BB54C41BAA}" type="slidenum">
              <a:rPr lang="ru-RU" altLang="ru-RU" smtClean="0"/>
              <a:pPr/>
              <a:t>16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>
              <a:latin typeface="Arial" charset="0"/>
            </a:endParaRPr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7029A0D-85C2-4A87-8643-44E4D68C05EB}" type="slidenum">
              <a:rPr lang="ru-RU" altLang="ru-RU" smtClean="0"/>
              <a:pPr/>
              <a:t>17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>
              <a:latin typeface="Arial" charset="0"/>
            </a:endParaRPr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F89436D-3A8B-4E89-80ED-840426B9561D}" type="slidenum">
              <a:rPr lang="ru-RU" altLang="ru-RU" smtClean="0"/>
              <a:pPr/>
              <a:t>18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>
              <a:latin typeface="Arial" charset="0"/>
            </a:endParaRPr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B852A80-5747-49B8-87C5-33408188FEF7}" type="slidenum">
              <a:rPr lang="ru-RU" altLang="ru-RU" smtClean="0"/>
              <a:pPr/>
              <a:t>19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test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BDAF0-A941-43F9-AA5D-0C6851F266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Tm="12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test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B4113-5528-4FC7-ADAC-864589E6A6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Tm="12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test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5D643-3333-43FD-B4E9-8312539993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Tm="12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test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49601-D611-4D81-ABBB-CBE28CC587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Tm="12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test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320F3-B614-486E-8B62-E0C02715E6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Tm="12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test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662FC-0A46-4BF0-870F-5B50FAA48A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Tm="12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test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AC8F6-472D-41B3-B4FE-E0ED8FB092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Tm="12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test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74CCC-E4E7-425B-AB8E-EA07AA9F8F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Tm="12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test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2D8FA-DE96-40C6-BC86-182BA6C170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Tm="12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test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5BCCA-C622-4E84-A28C-38A8B79293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Tm="12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test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87F92-2FF4-4AC5-849A-A15BDDF1A7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Tm="12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test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895EDC7-A6A2-4C76-B497-72D4D1FCA3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 advTm="12000"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9" name="Picture 3" descr="о_предприятии_Страница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3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43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285750" y="285750"/>
            <a:ext cx="8572500" cy="714375"/>
          </a:xfrm>
        </p:spPr>
        <p:txBody>
          <a:bodyPr/>
          <a:lstStyle/>
          <a:p>
            <a:r>
              <a:rPr lang="ru-RU" altLang="ru-RU" sz="3600" smtClean="0">
                <a:solidFill>
                  <a:schemeClr val="bg1"/>
                </a:solidFill>
              </a:rPr>
              <a:t>Общая архитектура «Корсар-2»</a:t>
            </a:r>
            <a:endParaRPr lang="ru-RU" sz="36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75" y="5572125"/>
            <a:ext cx="8143875" cy="785813"/>
          </a:xfrm>
        </p:spPr>
        <p:txBody>
          <a:bodyPr/>
          <a:lstStyle/>
          <a:p>
            <a:pPr indent="0" algn="just">
              <a:buFontTx/>
              <a:buNone/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Ядро </a:t>
            </a:r>
            <a:r>
              <a:rPr lang="ru-RU" sz="1600" b="1" dirty="0" smtClean="0">
                <a:solidFill>
                  <a:schemeClr val="bg1"/>
                </a:solidFill>
              </a:rPr>
              <a:t>и </a:t>
            </a:r>
            <a:r>
              <a:rPr lang="ru-RU" sz="2000" b="1" dirty="0" smtClean="0">
                <a:solidFill>
                  <a:schemeClr val="bg1"/>
                </a:solidFill>
              </a:rPr>
              <a:t>подсистемы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— состоят из логически связанных модулей.  </a:t>
            </a:r>
          </a:p>
          <a:p>
            <a:pPr indent="0" algn="just">
              <a:buFontTx/>
              <a:buNone/>
              <a:defRPr/>
            </a:pPr>
            <a:r>
              <a:rPr lang="ru-RU" sz="1600" dirty="0" smtClean="0">
                <a:solidFill>
                  <a:schemeClr val="bg1"/>
                </a:solidFill>
              </a:rPr>
              <a:t>Всего в «Корсаре-2» реализовано более 30 модулей.</a:t>
            </a:r>
          </a:p>
          <a:p>
            <a:pPr marL="174625" indent="3175" algn="just" eaLnBrk="1" hangingPunct="1">
              <a:buFontTx/>
              <a:buNone/>
              <a:defRPr/>
            </a:pPr>
            <a:endParaRPr lang="ru-RU" altLang="ru-RU" sz="1600" dirty="0" smtClean="0">
              <a:solidFill>
                <a:schemeClr val="bg1"/>
              </a:solidFill>
              <a:latin typeface="+mj-lt"/>
            </a:endParaRPr>
          </a:p>
          <a:p>
            <a:pPr marL="72000" indent="457200" eaLnBrk="1" hangingPunct="1">
              <a:lnSpc>
                <a:spcPts val="2000"/>
              </a:lnSpc>
              <a:spcBef>
                <a:spcPts val="400"/>
              </a:spcBef>
              <a:spcAft>
                <a:spcPts val="600"/>
              </a:spcAft>
              <a:buSzPct val="120000"/>
              <a:buFontTx/>
              <a:buNone/>
              <a:defRPr/>
            </a:pPr>
            <a:endParaRPr lang="ru-RU" altLang="ru-RU" sz="1600" dirty="0" smtClean="0">
              <a:solidFill>
                <a:schemeClr val="bg1"/>
              </a:solidFill>
            </a:endParaRPr>
          </a:p>
          <a:p>
            <a:pPr>
              <a:buFontTx/>
              <a:buNone/>
              <a:defRPr/>
            </a:pP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50" y="285750"/>
            <a:ext cx="8643938" cy="62865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2533" name="Рисунок 12" descr="cor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928688"/>
            <a:ext cx="2357437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Рисунок 14" descr="communicati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63" y="1214438"/>
            <a:ext cx="28956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Рисунок 15" descr="extend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63" y="1285875"/>
            <a:ext cx="284162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43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285750" y="285750"/>
            <a:ext cx="8572500" cy="714375"/>
          </a:xfrm>
        </p:spPr>
        <p:txBody>
          <a:bodyPr/>
          <a:lstStyle/>
          <a:p>
            <a:r>
              <a:rPr lang="ru-RU" altLang="ru-RU" sz="3600" smtClean="0">
                <a:solidFill>
                  <a:schemeClr val="bg1"/>
                </a:solidFill>
              </a:rPr>
              <a:t>Общая архитектура «Корсар-2»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5286388"/>
            <a:ext cx="8001027" cy="1071550"/>
          </a:xfrm>
        </p:spPr>
        <p:txBody>
          <a:bodyPr/>
          <a:lstStyle/>
          <a:p>
            <a:pPr marL="174625" indent="360000" algn="ctr" eaLnBrk="1" hangingPunct="1">
              <a:buFontTx/>
              <a:buNone/>
              <a:defRPr/>
            </a:pPr>
            <a:r>
              <a:rPr lang="ru-RU" sz="1600" dirty="0" smtClean="0">
                <a:solidFill>
                  <a:schemeClr val="bg1"/>
                </a:solidFill>
              </a:rPr>
              <a:t>Общее представление архитектуры «Корсар-2».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50" y="285750"/>
            <a:ext cx="8643938" cy="62865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" name="Рисунок 6" descr="Общая архитектура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1214422"/>
            <a:ext cx="5633283" cy="3357586"/>
          </a:xfrm>
          <a:prstGeom prst="rect">
            <a:avLst/>
          </a:prstGeom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43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285750" y="285750"/>
            <a:ext cx="8572500" cy="714375"/>
          </a:xfrm>
        </p:spPr>
        <p:txBody>
          <a:bodyPr/>
          <a:lstStyle/>
          <a:p>
            <a:r>
              <a:rPr lang="ru-RU" altLang="ru-RU" sz="3600" smtClean="0">
                <a:solidFill>
                  <a:schemeClr val="bg1"/>
                </a:solidFill>
              </a:rPr>
              <a:t>Общая архитектура «Корсар-2»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4429125"/>
            <a:ext cx="8358188" cy="1928813"/>
          </a:xfrm>
        </p:spPr>
        <p:txBody>
          <a:bodyPr/>
          <a:lstStyle/>
          <a:p>
            <a:pPr marL="174625" indent="360000" algn="just" eaLnBrk="1" hangingPunct="1">
              <a:buFontTx/>
              <a:buNone/>
              <a:defRPr/>
            </a:pPr>
            <a:r>
              <a:rPr lang="ru-RU" sz="1600" dirty="0" smtClean="0">
                <a:solidFill>
                  <a:schemeClr val="bg1"/>
                </a:solidFill>
              </a:rPr>
              <a:t>Каждый модуль «Корсар-2» представлен Серверной и Клиентской частью.</a:t>
            </a:r>
          </a:p>
          <a:p>
            <a:pPr marL="174625" indent="360000" algn="just" eaLnBrk="1" hangingPunct="1">
              <a:buFontTx/>
              <a:buNone/>
              <a:defRPr/>
            </a:pPr>
            <a:r>
              <a:rPr lang="ru-RU" sz="1600" dirty="0" smtClean="0">
                <a:solidFill>
                  <a:schemeClr val="bg1"/>
                </a:solidFill>
              </a:rPr>
              <a:t>Клиентская часть взаимодействует с Серверной частью модуля напрямую в соответствии с описанным интерфейсом.</a:t>
            </a:r>
          </a:p>
          <a:p>
            <a:pPr marL="174625" indent="360000" algn="just" eaLnBrk="1" hangingPunct="1">
              <a:buFontTx/>
              <a:buNone/>
              <a:defRPr/>
            </a:pPr>
            <a:endParaRPr lang="ru-RU" sz="1600" dirty="0" smtClean="0">
              <a:solidFill>
                <a:schemeClr val="bg1"/>
              </a:solidFill>
            </a:endParaRPr>
          </a:p>
          <a:p>
            <a:pPr marL="174625" indent="360000" algn="just" eaLnBrk="1" hangingPunct="1">
              <a:buFontTx/>
              <a:buNone/>
              <a:defRPr/>
            </a:pPr>
            <a:endParaRPr lang="ru-RU" sz="1600" dirty="0" smtClean="0">
              <a:solidFill>
                <a:schemeClr val="bg1"/>
              </a:solidFill>
            </a:endParaRPr>
          </a:p>
          <a:p>
            <a:pPr marL="174625" indent="3175" algn="just" eaLnBrk="1" hangingPunct="1">
              <a:buFontTx/>
              <a:buNone/>
              <a:defRPr/>
            </a:pPr>
            <a:endParaRPr lang="ru-RU" altLang="ru-RU" sz="1600" dirty="0" smtClean="0">
              <a:solidFill>
                <a:schemeClr val="bg1"/>
              </a:solidFill>
              <a:latin typeface="+mj-lt"/>
            </a:endParaRPr>
          </a:p>
          <a:p>
            <a:pPr marL="72000" indent="457200" eaLnBrk="1" hangingPunct="1">
              <a:lnSpc>
                <a:spcPts val="2000"/>
              </a:lnSpc>
              <a:spcBef>
                <a:spcPts val="400"/>
              </a:spcBef>
              <a:spcAft>
                <a:spcPts val="600"/>
              </a:spcAft>
              <a:buSzPct val="120000"/>
              <a:buFontTx/>
              <a:buNone/>
              <a:defRPr/>
            </a:pPr>
            <a:endParaRPr lang="ru-RU" altLang="ru-RU" sz="1600" dirty="0" smtClean="0">
              <a:solidFill>
                <a:schemeClr val="bg1"/>
              </a:solidFill>
            </a:endParaRPr>
          </a:p>
          <a:p>
            <a:pPr>
              <a:buFontTx/>
              <a:buNone/>
              <a:defRPr/>
            </a:pP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50" y="285750"/>
            <a:ext cx="8643938" cy="62865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3557" name="Содержимое 5" descr="Общая архитектура-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1000125"/>
            <a:ext cx="57531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43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285750" y="285750"/>
            <a:ext cx="8572500" cy="714375"/>
          </a:xfrm>
        </p:spPr>
        <p:txBody>
          <a:bodyPr/>
          <a:lstStyle/>
          <a:p>
            <a:r>
              <a:rPr lang="ru-RU" altLang="ru-RU" sz="3600" smtClean="0">
                <a:solidFill>
                  <a:schemeClr val="bg1"/>
                </a:solidFill>
              </a:rPr>
              <a:t>Общая архитектура «Корсар-2»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4643438"/>
            <a:ext cx="8358188" cy="1714500"/>
          </a:xfrm>
        </p:spPr>
        <p:txBody>
          <a:bodyPr/>
          <a:lstStyle/>
          <a:p>
            <a:pPr marL="174625" indent="360000" algn="just" eaLnBrk="1" hangingPunct="1">
              <a:buFontTx/>
              <a:buNone/>
              <a:defRPr/>
            </a:pPr>
            <a:r>
              <a:rPr lang="ru-RU" sz="1600" dirty="0" smtClean="0">
                <a:solidFill>
                  <a:schemeClr val="bg1"/>
                </a:solidFill>
              </a:rPr>
              <a:t>Программный сервер представлен совокупностью Серверных </a:t>
            </a:r>
            <a:r>
              <a:rPr lang="ru-RU" sz="1600" dirty="0" err="1" smtClean="0">
                <a:solidFill>
                  <a:schemeClr val="bg1"/>
                </a:solidFill>
              </a:rPr>
              <a:t>плагинов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</a:p>
          <a:p>
            <a:pPr marL="174625" indent="360000" algn="just" eaLnBrk="1" hangingPunct="1">
              <a:buFontTx/>
              <a:buNone/>
              <a:defRPr/>
            </a:pPr>
            <a:r>
              <a:rPr lang="ru-RU" sz="1600" dirty="0" smtClean="0">
                <a:solidFill>
                  <a:schemeClr val="bg1"/>
                </a:solidFill>
              </a:rPr>
              <a:t>Серверные </a:t>
            </a:r>
            <a:r>
              <a:rPr lang="ru-RU" sz="1600" dirty="0" err="1" smtClean="0">
                <a:solidFill>
                  <a:schemeClr val="bg1"/>
                </a:solidFill>
              </a:rPr>
              <a:t>плагины</a:t>
            </a:r>
            <a:r>
              <a:rPr lang="ru-RU" sz="1600" dirty="0" smtClean="0">
                <a:solidFill>
                  <a:schemeClr val="bg1"/>
                </a:solidFill>
              </a:rPr>
              <a:t> являются поставщиками и получателями различных  «событий» через «Службу событий».</a:t>
            </a:r>
          </a:p>
          <a:p>
            <a:pPr marL="174625" indent="360000" algn="just" eaLnBrk="1" hangingPunct="1">
              <a:buFontTx/>
              <a:buNone/>
              <a:defRPr/>
            </a:pPr>
            <a:endParaRPr lang="ru-RU" sz="1600" dirty="0" smtClean="0">
              <a:solidFill>
                <a:schemeClr val="bg1"/>
              </a:solidFill>
            </a:endParaRPr>
          </a:p>
          <a:p>
            <a:pPr marL="174625" indent="3175" algn="just" eaLnBrk="1" hangingPunct="1">
              <a:buFontTx/>
              <a:buNone/>
              <a:defRPr/>
            </a:pPr>
            <a:endParaRPr lang="ru-RU" altLang="ru-RU" sz="1600" dirty="0" smtClean="0">
              <a:solidFill>
                <a:schemeClr val="bg1"/>
              </a:solidFill>
              <a:latin typeface="+mj-lt"/>
            </a:endParaRPr>
          </a:p>
          <a:p>
            <a:pPr marL="72000" indent="457200" eaLnBrk="1" hangingPunct="1">
              <a:lnSpc>
                <a:spcPts val="2000"/>
              </a:lnSpc>
              <a:spcBef>
                <a:spcPts val="400"/>
              </a:spcBef>
              <a:spcAft>
                <a:spcPts val="600"/>
              </a:spcAft>
              <a:buSzPct val="120000"/>
              <a:buFontTx/>
              <a:buNone/>
              <a:defRPr/>
            </a:pPr>
            <a:endParaRPr lang="ru-RU" altLang="ru-RU" sz="1600" dirty="0" smtClean="0">
              <a:solidFill>
                <a:schemeClr val="bg1"/>
              </a:solidFill>
            </a:endParaRPr>
          </a:p>
          <a:p>
            <a:pPr>
              <a:buFontTx/>
              <a:buNone/>
              <a:defRPr/>
            </a:pP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50" y="285750"/>
            <a:ext cx="8643938" cy="62865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4581" name="Рисунок 6" descr="Общая архитектура-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1071563"/>
            <a:ext cx="57531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43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285750" y="285750"/>
            <a:ext cx="8572500" cy="714375"/>
          </a:xfrm>
        </p:spPr>
        <p:txBody>
          <a:bodyPr/>
          <a:lstStyle/>
          <a:p>
            <a:r>
              <a:rPr lang="ru-RU" altLang="ru-RU" sz="3600" smtClean="0">
                <a:solidFill>
                  <a:schemeClr val="bg1"/>
                </a:solidFill>
              </a:rPr>
              <a:t>Общая архитектура «Корсар-2»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4786313"/>
            <a:ext cx="8358188" cy="1571625"/>
          </a:xfrm>
        </p:spPr>
        <p:txBody>
          <a:bodyPr/>
          <a:lstStyle/>
          <a:p>
            <a:pPr marL="174625" indent="360000" algn="just" eaLnBrk="1" hangingPunct="1">
              <a:buFontTx/>
              <a:buNone/>
              <a:defRPr/>
            </a:pPr>
            <a:r>
              <a:rPr lang="ru-RU" sz="1600" dirty="0" smtClean="0">
                <a:solidFill>
                  <a:schemeClr val="bg1"/>
                </a:solidFill>
              </a:rPr>
              <a:t>Клиентские приложения состоят из совокупности Клиентских </a:t>
            </a:r>
            <a:r>
              <a:rPr lang="ru-RU" sz="1600" dirty="0" err="1" smtClean="0">
                <a:solidFill>
                  <a:schemeClr val="bg1"/>
                </a:solidFill>
              </a:rPr>
              <a:t>плагинов</a:t>
            </a:r>
            <a:r>
              <a:rPr lang="ru-RU" sz="1600" dirty="0" smtClean="0">
                <a:solidFill>
                  <a:schemeClr val="bg1"/>
                </a:solidFill>
              </a:rPr>
              <a:t>. </a:t>
            </a:r>
          </a:p>
          <a:p>
            <a:pPr marL="174625" indent="360000" algn="just" eaLnBrk="1" hangingPunct="1">
              <a:buFontTx/>
              <a:buNone/>
              <a:defRPr/>
            </a:pPr>
            <a:r>
              <a:rPr lang="ru-RU" sz="1600" dirty="0" smtClean="0">
                <a:solidFill>
                  <a:schemeClr val="bg1"/>
                </a:solidFill>
              </a:rPr>
              <a:t>Клиентские </a:t>
            </a:r>
            <a:r>
              <a:rPr lang="ru-RU" sz="1600" dirty="0" err="1" smtClean="0">
                <a:solidFill>
                  <a:schemeClr val="bg1"/>
                </a:solidFill>
              </a:rPr>
              <a:t>плагины</a:t>
            </a:r>
            <a:r>
              <a:rPr lang="ru-RU" sz="1600" dirty="0" smtClean="0">
                <a:solidFill>
                  <a:schemeClr val="bg1"/>
                </a:solidFill>
              </a:rPr>
              <a:t> — получают «события» от «Службы событий». </a:t>
            </a:r>
          </a:p>
          <a:p>
            <a:pPr marL="174625" indent="360000" algn="just" eaLnBrk="1" hangingPunct="1">
              <a:buFontTx/>
              <a:buNone/>
              <a:defRPr/>
            </a:pPr>
            <a:endParaRPr lang="ru-RU" sz="1600" dirty="0" smtClean="0">
              <a:solidFill>
                <a:schemeClr val="bg1"/>
              </a:solidFill>
            </a:endParaRPr>
          </a:p>
          <a:p>
            <a:pPr marL="174625" indent="3175" algn="just" eaLnBrk="1" hangingPunct="1">
              <a:buFontTx/>
              <a:buNone/>
              <a:defRPr/>
            </a:pPr>
            <a:endParaRPr lang="ru-RU" altLang="ru-RU" sz="1600" dirty="0" smtClean="0">
              <a:solidFill>
                <a:schemeClr val="bg1"/>
              </a:solidFill>
              <a:latin typeface="+mj-lt"/>
            </a:endParaRPr>
          </a:p>
          <a:p>
            <a:pPr marL="72000" indent="457200" eaLnBrk="1" hangingPunct="1">
              <a:lnSpc>
                <a:spcPts val="2000"/>
              </a:lnSpc>
              <a:spcBef>
                <a:spcPts val="400"/>
              </a:spcBef>
              <a:spcAft>
                <a:spcPts val="600"/>
              </a:spcAft>
              <a:buSzPct val="120000"/>
              <a:buFontTx/>
              <a:buNone/>
              <a:defRPr/>
            </a:pPr>
            <a:endParaRPr lang="ru-RU" altLang="ru-RU" sz="1600" dirty="0" smtClean="0">
              <a:solidFill>
                <a:schemeClr val="bg1"/>
              </a:solidFill>
            </a:endParaRPr>
          </a:p>
          <a:p>
            <a:pPr>
              <a:buFontTx/>
              <a:buNone/>
              <a:defRPr/>
            </a:pP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50" y="285750"/>
            <a:ext cx="8643938" cy="62865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5605" name="Рисунок 7" descr="Общая архитектура-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38" y="1071563"/>
            <a:ext cx="57531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43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285750" y="285750"/>
            <a:ext cx="8572500" cy="714375"/>
          </a:xfrm>
        </p:spPr>
        <p:txBody>
          <a:bodyPr/>
          <a:lstStyle/>
          <a:p>
            <a:r>
              <a:rPr lang="ru-RU" altLang="ru-RU" sz="3600" smtClean="0">
                <a:solidFill>
                  <a:schemeClr val="bg1"/>
                </a:solidFill>
              </a:rPr>
              <a:t>Общая архитектура «Корсар-2»</a:t>
            </a:r>
            <a:endParaRPr lang="ru-RU" smtClean="0"/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428625" y="4429125"/>
            <a:ext cx="8358188" cy="1928813"/>
          </a:xfrm>
        </p:spPr>
        <p:txBody>
          <a:bodyPr/>
          <a:lstStyle/>
          <a:p>
            <a:pPr marL="174625" indent="358775" algn="just" eaLnBrk="1" hangingPunct="1">
              <a:buFontTx/>
              <a:buNone/>
            </a:pPr>
            <a:r>
              <a:rPr lang="ru-RU" sz="1600" smtClean="0">
                <a:solidFill>
                  <a:schemeClr val="bg1"/>
                </a:solidFill>
              </a:rPr>
              <a:t>«Служба событий» включает множество каналов. Они служат для организации взаимодействия поставщиков и получателей событий по схеме: «многие ко многим».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50" y="285750"/>
            <a:ext cx="8643938" cy="62865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6629" name="Рисунок 6" descr="event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428750"/>
            <a:ext cx="81819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43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285750" y="285750"/>
            <a:ext cx="8572500" cy="714375"/>
          </a:xfrm>
        </p:spPr>
        <p:txBody>
          <a:bodyPr/>
          <a:lstStyle/>
          <a:p>
            <a:r>
              <a:rPr lang="ru-RU" altLang="ru-RU" sz="3600" smtClean="0">
                <a:solidFill>
                  <a:schemeClr val="bg1"/>
                </a:solidFill>
              </a:rPr>
              <a:t>Общая архитектура «Корсар-2»</a:t>
            </a:r>
            <a:endParaRPr lang="ru-RU" smtClean="0"/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428625" y="4429125"/>
            <a:ext cx="8358188" cy="1928813"/>
          </a:xfrm>
        </p:spPr>
        <p:txBody>
          <a:bodyPr/>
          <a:lstStyle/>
          <a:p>
            <a:pPr marL="174625" indent="358775" algn="just" eaLnBrk="1" hangingPunct="1">
              <a:lnSpc>
                <a:spcPts val="2000"/>
              </a:lnSpc>
              <a:buFontTx/>
              <a:buNone/>
            </a:pPr>
            <a:r>
              <a:rPr lang="ru-RU" sz="1600" smtClean="0">
                <a:solidFill>
                  <a:schemeClr val="bg1"/>
                </a:solidFill>
              </a:rPr>
              <a:t>Для реализации распределенной системы размещения компонентов системы и «прозрачного» взаимодействия между Клиентом и Сервером каждый серверный плагин регистрирует свою объектную ссылку на «Службе именования».</a:t>
            </a:r>
          </a:p>
          <a:p>
            <a:pPr marL="174625" indent="358775" algn="just" eaLnBrk="1" hangingPunct="1">
              <a:lnSpc>
                <a:spcPts val="2000"/>
              </a:lnSpc>
              <a:buFontTx/>
              <a:buNone/>
            </a:pPr>
            <a:r>
              <a:rPr lang="ru-RU" sz="1600" smtClean="0">
                <a:solidFill>
                  <a:schemeClr val="bg1"/>
                </a:solidFill>
              </a:rPr>
              <a:t>А «Клиент» получает  у «Службы именования» объектную ссылку необходимого модуля и взаимодействует непосредственно с ним. </a:t>
            </a:r>
          </a:p>
          <a:p>
            <a:pPr marL="174625" indent="358775" algn="just" eaLnBrk="1" hangingPunct="1">
              <a:lnSpc>
                <a:spcPts val="2000"/>
              </a:lnSpc>
              <a:buFontTx/>
              <a:buNone/>
            </a:pPr>
            <a:r>
              <a:rPr lang="ru-RU" sz="1600" smtClean="0">
                <a:solidFill>
                  <a:schemeClr val="bg1"/>
                </a:solidFill>
              </a:rPr>
              <a:t>В качестве «Клиента» могут выступать как Клиентские, так и Серверные плагины.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50" y="285750"/>
            <a:ext cx="8643938" cy="62865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7653" name="Рисунок 7" descr="Модель размещения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1143000"/>
            <a:ext cx="563245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43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285750" y="285750"/>
            <a:ext cx="8572500" cy="714375"/>
          </a:xfrm>
        </p:spPr>
        <p:txBody>
          <a:bodyPr/>
          <a:lstStyle/>
          <a:p>
            <a:r>
              <a:rPr lang="ru-RU" altLang="ru-RU" sz="3600" smtClean="0">
                <a:solidFill>
                  <a:schemeClr val="bg1"/>
                </a:solidFill>
              </a:rPr>
              <a:t>«Корсар-2»</a:t>
            </a:r>
            <a:endParaRPr lang="ru-RU" smtClean="0"/>
          </a:p>
        </p:txBody>
      </p:sp>
      <p:pic>
        <p:nvPicPr>
          <p:cNvPr id="28675" name="Содержимое 6" descr="image1.pn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42938" y="1000125"/>
            <a:ext cx="4264025" cy="2928938"/>
          </a:xfrm>
        </p:spPr>
      </p:pic>
      <p:sp>
        <p:nvSpPr>
          <p:cNvPr id="6" name="Прямоугольник 5"/>
          <p:cNvSpPr/>
          <p:nvPr/>
        </p:nvSpPr>
        <p:spPr>
          <a:xfrm>
            <a:off x="285750" y="285750"/>
            <a:ext cx="8643938" cy="62865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8677" name="Рисунок 8" descr="image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8" y="2000250"/>
            <a:ext cx="4429125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57188" y="5572125"/>
            <a:ext cx="8572500" cy="8620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4625" eaLnBrk="1" hangingPunct="1">
              <a:lnSpc>
                <a:spcPts val="2000"/>
              </a:lnSpc>
              <a:defRPr/>
            </a:pPr>
            <a:r>
              <a:rPr lang="ru-RU" dirty="0">
                <a:solidFill>
                  <a:schemeClr val="bg1"/>
                </a:solidFill>
              </a:rPr>
              <a:t>«Корсар-2» позволяет создавать графические элементы схем в векторном формате.</a:t>
            </a:r>
          </a:p>
          <a:p>
            <a:pPr marL="174625" indent="360000" algn="just" eaLnBrk="1" hangingPunct="1">
              <a:lnSpc>
                <a:spcPts val="2000"/>
              </a:lnSpc>
              <a:defRPr/>
            </a:pPr>
            <a:endParaRPr lang="ru-RU" dirty="0"/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43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285750" y="285750"/>
            <a:ext cx="8572500" cy="714375"/>
          </a:xfrm>
        </p:spPr>
        <p:txBody>
          <a:bodyPr/>
          <a:lstStyle/>
          <a:p>
            <a:r>
              <a:rPr lang="ru-RU" altLang="ru-RU" sz="3600" smtClean="0">
                <a:solidFill>
                  <a:schemeClr val="bg1"/>
                </a:solidFill>
              </a:rPr>
              <a:t>«Корсар-2»</a:t>
            </a:r>
            <a:endParaRPr lang="ru-RU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85750" y="285750"/>
            <a:ext cx="8643938" cy="62865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85750" y="5715000"/>
            <a:ext cx="8643938" cy="6048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4625" algn="ctr" eaLnBrk="1" hangingPunct="1">
              <a:lnSpc>
                <a:spcPts val="2000"/>
              </a:lnSpc>
              <a:defRPr/>
            </a:pPr>
            <a:r>
              <a:rPr lang="ru-RU" dirty="0">
                <a:solidFill>
                  <a:schemeClr val="bg1"/>
                </a:solidFill>
              </a:rPr>
              <a:t>«Корсар-2» позволяет создавать схемы в векторном формате.</a:t>
            </a:r>
          </a:p>
          <a:p>
            <a:pPr marL="174625" indent="360000" algn="just" eaLnBrk="1" hangingPunct="1">
              <a:lnSpc>
                <a:spcPts val="2000"/>
              </a:lnSpc>
              <a:defRPr/>
            </a:pPr>
            <a:endParaRPr lang="ru-RU" dirty="0"/>
          </a:p>
        </p:txBody>
      </p:sp>
      <p:pic>
        <p:nvPicPr>
          <p:cNvPr id="29701" name="Рисунок 10" descr="Image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1000125"/>
            <a:ext cx="6372225" cy="458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43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285750" y="285750"/>
            <a:ext cx="8572500" cy="714375"/>
          </a:xfrm>
        </p:spPr>
        <p:txBody>
          <a:bodyPr/>
          <a:lstStyle/>
          <a:p>
            <a:r>
              <a:rPr lang="ru-RU" altLang="ru-RU" sz="3600" smtClean="0">
                <a:solidFill>
                  <a:schemeClr val="bg1"/>
                </a:solidFill>
              </a:rPr>
              <a:t>«Корсар-2»</a:t>
            </a:r>
            <a:endParaRPr lang="ru-RU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85750" y="285750"/>
            <a:ext cx="8643938" cy="62865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85750" y="5643563"/>
            <a:ext cx="8643938" cy="11176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4625" algn="ctr" eaLnBrk="1" hangingPunct="1">
              <a:lnSpc>
                <a:spcPts val="2000"/>
              </a:lnSpc>
              <a:defRPr/>
            </a:pPr>
            <a:r>
              <a:rPr lang="ru-RU" dirty="0">
                <a:solidFill>
                  <a:schemeClr val="bg1"/>
                </a:solidFill>
              </a:rPr>
              <a:t>«Корсар-2» позволяет производить анализ топологии схем  (острова, замкнутые участки и др.)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bg1"/>
              </a:solidFill>
            </a:endParaRPr>
          </a:p>
          <a:p>
            <a:pPr marL="174625" indent="360000" algn="just" eaLnBrk="1" hangingPunct="1">
              <a:lnSpc>
                <a:spcPts val="2000"/>
              </a:lnSpc>
              <a:defRPr/>
            </a:pPr>
            <a:endParaRPr lang="ru-RU" dirty="0"/>
          </a:p>
        </p:txBody>
      </p:sp>
      <p:pic>
        <p:nvPicPr>
          <p:cNvPr id="30725" name="Рисунок 6" descr="Анализ топологии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000125"/>
            <a:ext cx="46767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Рисунок 7" descr="Анализ топологии-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500" y="1966913"/>
            <a:ext cx="4786313" cy="35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о_предприятии_Страница_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43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285750" y="285750"/>
            <a:ext cx="8572500" cy="714375"/>
          </a:xfrm>
        </p:spPr>
        <p:txBody>
          <a:bodyPr/>
          <a:lstStyle/>
          <a:p>
            <a:r>
              <a:rPr lang="ru-RU" altLang="ru-RU" sz="3600" smtClean="0">
                <a:solidFill>
                  <a:schemeClr val="bg1"/>
                </a:solidFill>
              </a:rPr>
              <a:t>«Корсар-2»</a:t>
            </a:r>
            <a:endParaRPr lang="ru-RU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85750" y="285750"/>
            <a:ext cx="8643938" cy="62865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748" name="Прямоугольник 9"/>
          <p:cNvSpPr>
            <a:spLocks noChangeArrowheads="1"/>
          </p:cNvSpPr>
          <p:nvPr/>
        </p:nvSpPr>
        <p:spPr bwMode="auto">
          <a:xfrm>
            <a:off x="285750" y="5715000"/>
            <a:ext cx="8643938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eaLnBrk="1" hangingPunct="1">
              <a:lnSpc>
                <a:spcPts val="2000"/>
              </a:lnSpc>
            </a:pPr>
            <a:r>
              <a:rPr lang="ru-RU">
                <a:solidFill>
                  <a:schemeClr val="bg1"/>
                </a:solidFill>
              </a:rPr>
              <a:t>«Корсар-2» позволяет создавать различные пользовательские справочники</a:t>
            </a:r>
          </a:p>
          <a:p>
            <a:pPr marL="174625" eaLnBrk="1" hangingPunct="1">
              <a:lnSpc>
                <a:spcPts val="2000"/>
              </a:lnSpc>
            </a:pPr>
            <a:r>
              <a:rPr lang="ru-RU">
                <a:solidFill>
                  <a:schemeClr val="bg1"/>
                </a:solidFill>
              </a:rPr>
              <a:t>и привязывать их к элементам схем.</a:t>
            </a:r>
          </a:p>
        </p:txBody>
      </p:sp>
      <p:pic>
        <p:nvPicPr>
          <p:cNvPr id="31749" name="Рисунок 6" descr="Анализ топологии-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928688"/>
            <a:ext cx="6332537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43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285750" y="285750"/>
            <a:ext cx="8572500" cy="714375"/>
          </a:xfrm>
        </p:spPr>
        <p:txBody>
          <a:bodyPr/>
          <a:lstStyle/>
          <a:p>
            <a:r>
              <a:rPr lang="ru-RU" altLang="ru-RU" sz="3600" smtClean="0">
                <a:solidFill>
                  <a:schemeClr val="bg1"/>
                </a:solidFill>
              </a:rPr>
              <a:t>«Корсар-2»</a:t>
            </a:r>
            <a:endParaRPr lang="ru-RU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85750" y="285750"/>
            <a:ext cx="8643938" cy="62865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14375" y="2071688"/>
            <a:ext cx="7929563" cy="43652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000"/>
              </a:spcAft>
              <a:defRPr/>
            </a:pPr>
            <a:r>
              <a:rPr lang="ru-RU" sz="2000" dirty="0">
                <a:solidFill>
                  <a:schemeClr val="bg1"/>
                </a:solidFill>
              </a:rPr>
              <a:t>«Корсар-2»  обеспечивает:</a:t>
            </a:r>
          </a:p>
          <a:p>
            <a:pPr marL="342000" indent="-342000"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bg1"/>
                </a:solidFill>
              </a:rPr>
              <a:t>поддержку различных телеметрических протоколов: МЭК-101, МЭК-104,  MODBUS,  DLMS/COSEM/СПОДЭС,  и других </a:t>
            </a:r>
            <a:r>
              <a:rPr lang="ru-RU" dirty="0" err="1">
                <a:solidFill>
                  <a:schemeClr val="bg1"/>
                </a:solidFill>
              </a:rPr>
              <a:t>нативных</a:t>
            </a:r>
            <a:r>
              <a:rPr lang="ru-RU" dirty="0">
                <a:solidFill>
                  <a:schemeClr val="bg1"/>
                </a:solidFill>
              </a:rPr>
              <a:t> протоколов;</a:t>
            </a:r>
          </a:p>
          <a:p>
            <a:pPr marL="342000" indent="-342000"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bg1"/>
                </a:solidFill>
              </a:rPr>
              <a:t>возможность телеуправления объектами;</a:t>
            </a:r>
          </a:p>
          <a:p>
            <a:pPr marL="342000" indent="-342000"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bg1"/>
                </a:solidFill>
              </a:rPr>
              <a:t>возможность интеграции с другими программными системами (Пирамида, </a:t>
            </a:r>
            <a:r>
              <a:rPr lang="en-US" dirty="0">
                <a:solidFill>
                  <a:schemeClr val="bg1"/>
                </a:solidFill>
              </a:rPr>
              <a:t>OPC, </a:t>
            </a:r>
            <a:r>
              <a:rPr lang="ru-RU" dirty="0">
                <a:solidFill>
                  <a:schemeClr val="bg1"/>
                </a:solidFill>
              </a:rPr>
              <a:t>МЭК-104 и др</a:t>
            </a:r>
            <a:r>
              <a:rPr lang="ru-RU" dirty="0" smtClean="0">
                <a:solidFill>
                  <a:schemeClr val="bg1"/>
                </a:solidFill>
              </a:rPr>
              <a:t>.);</a:t>
            </a:r>
          </a:p>
          <a:p>
            <a:pPr marL="342000" indent="-342000"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1"/>
                </a:solidFill>
              </a:rPr>
              <a:t>возможность осуществлять деятельность с критической информационной инфраструктурой (КИИ</a:t>
            </a:r>
            <a:r>
              <a:rPr lang="ru-RU" smtClean="0">
                <a:solidFill>
                  <a:schemeClr val="bg1"/>
                </a:solidFill>
              </a:rPr>
              <a:t>) в соответствии </a:t>
            </a:r>
            <a:r>
              <a:rPr lang="ru-RU" dirty="0" smtClean="0">
                <a:solidFill>
                  <a:schemeClr val="bg1"/>
                </a:solidFill>
              </a:rPr>
              <a:t>с ФЗ 187 и лицензией ФСБ и ФСТЭК.</a:t>
            </a:r>
            <a:endParaRPr lang="ru-RU" dirty="0">
              <a:solidFill>
                <a:schemeClr val="bg1"/>
              </a:solidFill>
            </a:endParaRPr>
          </a:p>
          <a:p>
            <a:pPr>
              <a:defRPr/>
            </a:pPr>
            <a:endParaRPr lang="ru-RU" dirty="0">
              <a:solidFill>
                <a:schemeClr val="bg1"/>
              </a:solidFill>
            </a:endParaRPr>
          </a:p>
          <a:p>
            <a:pPr>
              <a:defRPr/>
            </a:pPr>
            <a:endParaRPr lang="ru-RU" dirty="0">
              <a:solidFill>
                <a:schemeClr val="bg1"/>
              </a:solidFill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о_предприятии_вариант_1_Страница_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о_предприятии_Страница_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43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857250"/>
          </a:xfrm>
        </p:spPr>
        <p:txBody>
          <a:bodyPr/>
          <a:lstStyle/>
          <a:p>
            <a:r>
              <a:rPr lang="ru-RU" altLang="ru-RU" sz="3600" smtClean="0">
                <a:solidFill>
                  <a:schemeClr val="bg1"/>
                </a:solidFill>
              </a:rPr>
              <a:t>Виды услуг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38" y="1600200"/>
            <a:ext cx="5929312" cy="4525963"/>
          </a:xfrm>
        </p:spPr>
        <p:txBody>
          <a:bodyPr/>
          <a:lstStyle/>
          <a:p>
            <a:pPr marL="0" indent="0" eaLnBrk="1" hangingPunct="1">
              <a:lnSpc>
                <a:spcPts val="2000"/>
              </a:lnSpc>
              <a:spcBef>
                <a:spcPts val="400"/>
              </a:spcBef>
              <a:spcAft>
                <a:spcPts val="1000"/>
              </a:spcAft>
              <a:buFontTx/>
              <a:buNone/>
              <a:defRPr/>
            </a:pPr>
            <a:r>
              <a:rPr lang="ru-RU" altLang="ru-RU" sz="1600" dirty="0" smtClean="0">
                <a:solidFill>
                  <a:schemeClr val="bg1"/>
                </a:solidFill>
              </a:rPr>
              <a:t>НПО  «НовоТестСистемы»  оказывает полный комплекс  услуг  по  разработке  и  внедрению систем  АСУ ТП  и  АИИС КУЭ на  предприятиях. При этом осуществляются работы на всех этапах создания системы:</a:t>
            </a:r>
          </a:p>
          <a:p>
            <a:pPr indent="-342000" eaLnBrk="1" hangingPunct="1">
              <a:lnSpc>
                <a:spcPts val="2000"/>
              </a:lnSpc>
              <a:spcBef>
                <a:spcPts val="400"/>
              </a:spcBef>
              <a:spcAft>
                <a:spcPts val="1000"/>
              </a:spcAft>
              <a:buSzPct val="120000"/>
              <a:defRPr/>
            </a:pPr>
            <a:r>
              <a:rPr lang="ru-RU" altLang="ru-RU" sz="1600" dirty="0" smtClean="0">
                <a:solidFill>
                  <a:schemeClr val="bg1"/>
                </a:solidFill>
              </a:rPr>
              <a:t>проектирование </a:t>
            </a:r>
            <a:r>
              <a:rPr lang="en-US" altLang="ru-RU" sz="1600" dirty="0" smtClean="0">
                <a:solidFill>
                  <a:schemeClr val="bg1"/>
                </a:solidFill>
              </a:rPr>
              <a:t>–</a:t>
            </a:r>
            <a:r>
              <a:rPr lang="ru-RU" altLang="ru-RU" sz="1600" dirty="0" smtClean="0">
                <a:solidFill>
                  <a:schemeClr val="bg1"/>
                </a:solidFill>
              </a:rPr>
              <a:t>  от обследования и разработки технического задания до подготовки проектной документации;</a:t>
            </a:r>
          </a:p>
          <a:p>
            <a:pPr indent="-360000" eaLnBrk="1" hangingPunct="1">
              <a:lnSpc>
                <a:spcPts val="2000"/>
              </a:lnSpc>
              <a:spcBef>
                <a:spcPts val="400"/>
              </a:spcBef>
              <a:spcAft>
                <a:spcPts val="1000"/>
              </a:spcAft>
              <a:buSzPct val="120000"/>
              <a:defRPr/>
            </a:pPr>
            <a:r>
              <a:rPr lang="ru-RU" altLang="ru-RU" sz="1600" dirty="0" smtClean="0">
                <a:solidFill>
                  <a:schemeClr val="bg1"/>
                </a:solidFill>
              </a:rPr>
              <a:t>разработка технических и программных средств автоматизации технологических процессов; </a:t>
            </a:r>
          </a:p>
          <a:p>
            <a:pPr indent="-360000" eaLnBrk="1" hangingPunct="1">
              <a:lnSpc>
                <a:spcPts val="2000"/>
              </a:lnSpc>
              <a:spcBef>
                <a:spcPts val="400"/>
              </a:spcBef>
              <a:spcAft>
                <a:spcPts val="1000"/>
              </a:spcAft>
              <a:buSzPct val="120000"/>
              <a:defRPr/>
            </a:pPr>
            <a:r>
              <a:rPr lang="ru-RU" altLang="ru-RU" sz="1600" dirty="0" smtClean="0">
                <a:solidFill>
                  <a:schemeClr val="bg1"/>
                </a:solidFill>
              </a:rPr>
              <a:t>монтаж и пусконаладка оборудования; </a:t>
            </a:r>
          </a:p>
          <a:p>
            <a:pPr indent="-360000" eaLnBrk="1" hangingPunct="1">
              <a:lnSpc>
                <a:spcPts val="2000"/>
              </a:lnSpc>
              <a:spcBef>
                <a:spcPts val="400"/>
              </a:spcBef>
              <a:spcAft>
                <a:spcPts val="1000"/>
              </a:spcAft>
              <a:buSzPct val="120000"/>
              <a:defRPr/>
            </a:pPr>
            <a:r>
              <a:rPr lang="ru-RU" altLang="ru-RU" sz="1600" dirty="0" smtClean="0">
                <a:solidFill>
                  <a:schemeClr val="bg1"/>
                </a:solidFill>
              </a:rPr>
              <a:t>гарантийное и послегарантийное обслуживание всей системы.</a:t>
            </a:r>
          </a:p>
          <a:p>
            <a:pPr>
              <a:defRPr/>
            </a:pP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50" y="285750"/>
            <a:ext cx="8643938" cy="62865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" name="Picture 30" descr="koll_nts_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928688"/>
            <a:ext cx="2000250" cy="5268912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43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857250"/>
          </a:xfrm>
        </p:spPr>
        <p:txBody>
          <a:bodyPr/>
          <a:lstStyle/>
          <a:p>
            <a:r>
              <a:rPr lang="ru-RU" altLang="ru-RU" sz="3600" smtClean="0">
                <a:solidFill>
                  <a:schemeClr val="bg1"/>
                </a:solidFill>
              </a:rPr>
              <a:t>Техническая политика предприятия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6063" y="1500188"/>
            <a:ext cx="6072187" cy="4857750"/>
          </a:xfrm>
        </p:spPr>
        <p:txBody>
          <a:bodyPr/>
          <a:lstStyle/>
          <a:p>
            <a:pPr marL="72000" indent="363538" eaLnBrk="1" hangingPunct="1">
              <a:lnSpc>
                <a:spcPts val="2000"/>
              </a:lnSpc>
              <a:spcBef>
                <a:spcPts val="400"/>
              </a:spcBef>
              <a:spcAft>
                <a:spcPts val="600"/>
              </a:spcAft>
              <a:buSzPct val="120000"/>
              <a:defRPr/>
            </a:pPr>
            <a:r>
              <a:rPr lang="ru-RU" altLang="ru-RU" sz="2000" b="1" dirty="0" smtClean="0">
                <a:solidFill>
                  <a:schemeClr val="bg1"/>
                </a:solidFill>
              </a:rPr>
              <a:t>Надежность.</a:t>
            </a:r>
            <a:r>
              <a:rPr lang="ru-RU" altLang="ru-RU" sz="1600" b="1" dirty="0" smtClean="0">
                <a:solidFill>
                  <a:schemeClr val="bg1"/>
                </a:solidFill>
              </a:rPr>
              <a:t> </a:t>
            </a:r>
            <a:r>
              <a:rPr lang="ru-RU" altLang="ru-RU" sz="1600" dirty="0" smtClean="0">
                <a:solidFill>
                  <a:schemeClr val="bg1"/>
                </a:solidFill>
              </a:rPr>
              <a:t> Продукция и предоставляемые услуги подвергаются тщательному контролю и проверке на всех этапах производства: от разработки проектной документации до сдачи объекта в  эксплуатацию.</a:t>
            </a:r>
          </a:p>
          <a:p>
            <a:pPr marL="72000" indent="363538" eaLnBrk="1" hangingPunct="1">
              <a:lnSpc>
                <a:spcPts val="2000"/>
              </a:lnSpc>
              <a:spcBef>
                <a:spcPts val="400"/>
              </a:spcBef>
              <a:spcAft>
                <a:spcPts val="600"/>
              </a:spcAft>
              <a:buSzPct val="120000"/>
              <a:defRPr/>
            </a:pPr>
            <a:r>
              <a:rPr lang="ru-RU" altLang="ru-RU" sz="2000" dirty="0" smtClean="0">
                <a:solidFill>
                  <a:schemeClr val="bg1"/>
                </a:solidFill>
              </a:rPr>
              <a:t> </a:t>
            </a:r>
            <a:r>
              <a:rPr lang="ru-RU" altLang="ru-RU" sz="2000" b="1" dirty="0" smtClean="0">
                <a:solidFill>
                  <a:schemeClr val="bg1"/>
                </a:solidFill>
              </a:rPr>
              <a:t>Гарантии.</a:t>
            </a:r>
            <a:r>
              <a:rPr lang="ru-RU" altLang="ru-RU" sz="2000" dirty="0" smtClean="0">
                <a:solidFill>
                  <a:schemeClr val="bg1"/>
                </a:solidFill>
              </a:rPr>
              <a:t> </a:t>
            </a:r>
            <a:r>
              <a:rPr lang="ru-RU" altLang="ru-RU" sz="1600" dirty="0" smtClean="0">
                <a:solidFill>
                  <a:schemeClr val="bg1"/>
                </a:solidFill>
              </a:rPr>
              <a:t>Одним  из  важным преимуществ компании считается быстрая и эффективная работа по техническому сопровождению уже действующих систем, независимо от расстояний.</a:t>
            </a:r>
          </a:p>
          <a:p>
            <a:pPr marL="72000" indent="363538" eaLnBrk="1" hangingPunct="1">
              <a:lnSpc>
                <a:spcPts val="2000"/>
              </a:lnSpc>
              <a:spcBef>
                <a:spcPts val="400"/>
              </a:spcBef>
              <a:spcAft>
                <a:spcPts val="600"/>
              </a:spcAft>
              <a:buSzPct val="120000"/>
              <a:defRPr/>
            </a:pPr>
            <a:r>
              <a:rPr lang="ru-RU" altLang="ru-RU" sz="2000" dirty="0" smtClean="0">
                <a:solidFill>
                  <a:schemeClr val="bg1"/>
                </a:solidFill>
              </a:rPr>
              <a:t> </a:t>
            </a:r>
            <a:r>
              <a:rPr lang="ru-RU" altLang="ru-RU" sz="2000" b="1" dirty="0" smtClean="0">
                <a:solidFill>
                  <a:schemeClr val="bg1"/>
                </a:solidFill>
              </a:rPr>
              <a:t>Качество.</a:t>
            </a:r>
            <a:r>
              <a:rPr lang="ru-RU" altLang="ru-RU" sz="2000" dirty="0" smtClean="0">
                <a:solidFill>
                  <a:schemeClr val="bg1"/>
                </a:solidFill>
              </a:rPr>
              <a:t> </a:t>
            </a:r>
            <a:r>
              <a:rPr lang="ru-RU" altLang="ru-RU" sz="1600" dirty="0" smtClean="0">
                <a:solidFill>
                  <a:schemeClr val="bg1"/>
                </a:solidFill>
              </a:rPr>
              <a:t>Средства промышленной автоматизации производятся         в соответствии с требованиями Российских нормативных документов. Выпускаемая продукция имеет соответствующие сертификаты.</a:t>
            </a:r>
          </a:p>
          <a:p>
            <a:pPr marL="72000" indent="363538" eaLnBrk="1" hangingPunct="1">
              <a:lnSpc>
                <a:spcPts val="2000"/>
              </a:lnSpc>
              <a:spcBef>
                <a:spcPts val="400"/>
              </a:spcBef>
              <a:spcAft>
                <a:spcPts val="600"/>
              </a:spcAft>
              <a:buSzPct val="120000"/>
              <a:defRPr/>
            </a:pPr>
            <a:r>
              <a:rPr lang="ru-RU" altLang="ru-RU" sz="2000" b="1" dirty="0" smtClean="0">
                <a:solidFill>
                  <a:schemeClr val="bg1"/>
                </a:solidFill>
              </a:rPr>
              <a:t>Комплексные технические решения. </a:t>
            </a:r>
            <a:r>
              <a:rPr lang="ru-RU" altLang="ru-RU" sz="1600" dirty="0" smtClean="0">
                <a:solidFill>
                  <a:schemeClr val="bg1"/>
                </a:solidFill>
              </a:rPr>
              <a:t>Многолетний  опыт  работы  и  тесная взаимосвязь с  Заказчиком позволяют вникать в проблемы и предлагать наиболее оптимальные решения.</a:t>
            </a:r>
          </a:p>
          <a:p>
            <a:pPr>
              <a:defRPr/>
            </a:pP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50" y="285750"/>
            <a:ext cx="8643938" cy="62865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" name="Picture 19" descr="koll_nts3+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571625"/>
            <a:ext cx="2019300" cy="471487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43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857250"/>
          </a:xfrm>
        </p:spPr>
        <p:txBody>
          <a:bodyPr/>
          <a:lstStyle/>
          <a:p>
            <a:r>
              <a:rPr lang="ru-RU" altLang="ru-RU" sz="3600" smtClean="0">
                <a:solidFill>
                  <a:schemeClr val="bg1"/>
                </a:solidFill>
              </a:rPr>
              <a:t>Система телемеханики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50" y="1571625"/>
            <a:ext cx="5143500" cy="4168775"/>
          </a:xfrm>
        </p:spPr>
        <p:txBody>
          <a:bodyPr/>
          <a:lstStyle/>
          <a:p>
            <a:pPr marL="72000" indent="363538" algn="just" eaLnBrk="1" hangingPunct="1">
              <a:lnSpc>
                <a:spcPct val="110000"/>
              </a:lnSpc>
              <a:buFontTx/>
              <a:buNone/>
              <a:defRPr/>
            </a:pPr>
            <a:r>
              <a:rPr lang="ru-RU" altLang="ru-RU" sz="1600" dirty="0" smtClean="0">
                <a:solidFill>
                  <a:schemeClr val="bg1"/>
                </a:solidFill>
              </a:rPr>
              <a:t>Базовой разработкой,  предназначенной  для  автоматизации  технологических  процессов  предприятия  городских электросетей,  является   автоматизированная система телемеханики (АСТ)  </a:t>
            </a:r>
            <a:r>
              <a:rPr lang="ru-RU" altLang="ru-RU" sz="2000" b="1" dirty="0" smtClean="0">
                <a:solidFill>
                  <a:schemeClr val="bg1"/>
                </a:solidFill>
              </a:rPr>
              <a:t>«НТС-7000».  </a:t>
            </a:r>
            <a:r>
              <a:rPr lang="ru-RU" altLang="ru-RU" sz="1600" dirty="0" smtClean="0">
                <a:solidFill>
                  <a:schemeClr val="bg1"/>
                </a:solidFill>
              </a:rPr>
              <a:t>Используя  уникальные  технологии  передачи  сигнала  по  существующим  силовым  кабельным  сетям</a:t>
            </a:r>
            <a:r>
              <a:rPr lang="en-US" altLang="ru-RU" sz="1600" dirty="0" smtClean="0">
                <a:solidFill>
                  <a:schemeClr val="bg1"/>
                </a:solidFill>
              </a:rPr>
              <a:t>,</a:t>
            </a:r>
            <a:r>
              <a:rPr lang="ru-RU" altLang="ru-RU" sz="1600" dirty="0" smtClean="0">
                <a:solidFill>
                  <a:schemeClr val="bg1"/>
                </a:solidFill>
              </a:rPr>
              <a:t> наши разработчики  решили  проблему  автоматизации  удаленных  объектов, контроля их  эксплуатационных  и  технологических  параметров.</a:t>
            </a:r>
          </a:p>
          <a:p>
            <a:pPr marL="72000" indent="363538" algn="just" eaLnBrk="1" hangingPunct="1">
              <a:lnSpc>
                <a:spcPct val="110000"/>
              </a:lnSpc>
              <a:buFontTx/>
              <a:buNone/>
              <a:defRPr/>
            </a:pPr>
            <a:r>
              <a:rPr lang="ru-RU" altLang="ru-RU" sz="1600" dirty="0" smtClean="0">
                <a:solidFill>
                  <a:schemeClr val="bg1"/>
                </a:solidFill>
              </a:rPr>
              <a:t>         В условиях городских электрических сетей целесообразно использовать каналы связи, образованные по распределительным силовым сетям на основе силовых кабельных и воздушных линий напряжением 6</a:t>
            </a:r>
            <a:r>
              <a:rPr lang="en-US" altLang="ru-RU" sz="1600" dirty="0" smtClean="0">
                <a:solidFill>
                  <a:schemeClr val="bg1"/>
                </a:solidFill>
              </a:rPr>
              <a:t>/</a:t>
            </a:r>
            <a:r>
              <a:rPr lang="ru-RU" altLang="ru-RU" sz="1600" dirty="0" smtClean="0">
                <a:solidFill>
                  <a:schemeClr val="bg1"/>
                </a:solidFill>
              </a:rPr>
              <a:t>10 кВ, а также сетей 0.4 кВ.</a:t>
            </a:r>
          </a:p>
          <a:p>
            <a:pPr>
              <a:defRPr/>
            </a:pP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50" y="285750"/>
            <a:ext cx="8643938" cy="62865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293" name="Picture 7" descr="5-1-nts_7000_cmy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681163"/>
            <a:ext cx="3321050" cy="4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43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00063" y="500063"/>
            <a:ext cx="8186737" cy="857250"/>
          </a:xfrm>
        </p:spPr>
        <p:txBody>
          <a:bodyPr/>
          <a:lstStyle/>
          <a:p>
            <a:r>
              <a:rPr lang="ru-RU" altLang="ru-RU" sz="3600" smtClean="0">
                <a:solidFill>
                  <a:schemeClr val="bg1"/>
                </a:solidFill>
              </a:rPr>
              <a:t>Назначение АСТ </a:t>
            </a:r>
            <a:r>
              <a:rPr lang="ru-RU" altLang="ru-RU" sz="3200" b="1" smtClean="0">
                <a:solidFill>
                  <a:schemeClr val="bg1"/>
                </a:solidFill>
              </a:rPr>
              <a:t>«НТС-7000»</a:t>
            </a:r>
            <a:endParaRPr lang="ru-RU" sz="3200" b="1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0" y="2000250"/>
            <a:ext cx="5500688" cy="3740150"/>
          </a:xfrm>
        </p:spPr>
        <p:txBody>
          <a:bodyPr/>
          <a:lstStyle/>
          <a:p>
            <a:pPr marL="180000" indent="-180000" algn="just" eaLnBrk="1" hangingPunct="1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defRPr/>
            </a:pPr>
            <a:r>
              <a:rPr lang="ru-RU" altLang="ru-RU" sz="1600" b="1" dirty="0" smtClean="0">
                <a:solidFill>
                  <a:schemeClr val="bg1"/>
                </a:solidFill>
                <a:latin typeface="+mj-lt"/>
              </a:rPr>
              <a:t>АСТ «НТС-7000» </a:t>
            </a:r>
            <a:r>
              <a:rPr lang="ru-RU" altLang="ru-RU" sz="1600" dirty="0" smtClean="0">
                <a:solidFill>
                  <a:schemeClr val="bg1"/>
                </a:solidFill>
                <a:latin typeface="+mj-lt"/>
              </a:rPr>
              <a:t>предназначена для использования на предприятиях электроэнергетики,   и  позволяет решать следующие задачи:</a:t>
            </a:r>
          </a:p>
          <a:p>
            <a:pPr marL="180000" indent="-180000" algn="just" eaLnBrk="1" hangingPunct="1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defRPr/>
            </a:pPr>
            <a:r>
              <a:rPr lang="ru-RU" altLang="ru-RU" sz="1600" dirty="0" smtClean="0">
                <a:solidFill>
                  <a:schemeClr val="bg1"/>
                </a:solidFill>
                <a:latin typeface="+mj-lt"/>
              </a:rPr>
              <a:t>измерение, учёт, текущий контроль, обработка и оценка параметров энергопотребления по 6/10кВ;</a:t>
            </a:r>
          </a:p>
          <a:p>
            <a:pPr marL="180000" indent="-180000" algn="just" eaLnBrk="1" hangingPunct="1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defRPr/>
            </a:pPr>
            <a:r>
              <a:rPr lang="ru-RU" altLang="ru-RU" sz="1600" dirty="0" smtClean="0">
                <a:solidFill>
                  <a:schemeClr val="bg1"/>
                </a:solidFill>
                <a:latin typeface="+mj-lt"/>
              </a:rPr>
              <a:t>прогноз и управление режимами энергопотребления;</a:t>
            </a:r>
          </a:p>
          <a:p>
            <a:pPr marL="180000" indent="-180000" algn="just" eaLnBrk="1" hangingPunct="1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defRPr/>
            </a:pPr>
            <a:r>
              <a:rPr lang="ru-RU" altLang="ru-RU" sz="1600" dirty="0" smtClean="0">
                <a:solidFill>
                  <a:schemeClr val="bg1"/>
                </a:solidFill>
                <a:latin typeface="+mj-lt"/>
              </a:rPr>
              <a:t>диагностика и локализация повреждений кабельных линий  электропередачи;</a:t>
            </a:r>
          </a:p>
          <a:p>
            <a:pPr marL="180000" indent="-180000" algn="just" eaLnBrk="1" hangingPunct="1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defRPr/>
            </a:pPr>
            <a:r>
              <a:rPr lang="ru-RU" altLang="ru-RU" sz="1600" dirty="0" smtClean="0">
                <a:solidFill>
                  <a:schemeClr val="bg1"/>
                </a:solidFill>
                <a:latin typeface="+mj-lt"/>
              </a:rPr>
              <a:t>управление режимами уличного освещения;</a:t>
            </a:r>
          </a:p>
          <a:p>
            <a:pPr marL="180000" indent="-180000" algn="just" eaLnBrk="1" hangingPunct="1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defRPr/>
            </a:pPr>
            <a:r>
              <a:rPr lang="ru-RU" altLang="ru-RU" sz="1600" dirty="0" smtClean="0">
                <a:solidFill>
                  <a:schemeClr val="bg1"/>
                </a:solidFill>
                <a:latin typeface="+mj-lt"/>
              </a:rPr>
              <a:t>измерение, учет, текущий контроль, обработка и оценка параметров энергопотребления потребителями по линиям 0.4 кВ.</a:t>
            </a:r>
          </a:p>
          <a:p>
            <a:pPr>
              <a:defRPr/>
            </a:pP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50" y="285750"/>
            <a:ext cx="8643938" cy="62865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365" name="Рисунок 6" descr="3-5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571625"/>
            <a:ext cx="2741612" cy="40005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43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857250"/>
          </a:xfrm>
        </p:spPr>
        <p:txBody>
          <a:bodyPr/>
          <a:lstStyle/>
          <a:p>
            <a:r>
              <a:rPr lang="ru-RU" altLang="ru-RU" sz="3600" smtClean="0">
                <a:solidFill>
                  <a:schemeClr val="bg1"/>
                </a:solidFill>
              </a:rPr>
              <a:t>Программный комплекс «Корсар-2»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5" y="2143125"/>
            <a:ext cx="5143536" cy="4286250"/>
          </a:xfrm>
        </p:spPr>
        <p:txBody>
          <a:bodyPr/>
          <a:lstStyle/>
          <a:p>
            <a:pPr marL="72000" indent="457200" algn="just" eaLnBrk="1" hangingPunct="1">
              <a:lnSpc>
                <a:spcPts val="2400"/>
              </a:lnSpc>
              <a:spcBef>
                <a:spcPts val="400"/>
              </a:spcBef>
              <a:spcAft>
                <a:spcPts val="600"/>
              </a:spcAft>
              <a:buFontTx/>
              <a:buNone/>
              <a:defRPr/>
            </a:pPr>
            <a:r>
              <a:rPr lang="ru-RU" altLang="ru-RU" sz="1600" dirty="0" smtClean="0">
                <a:solidFill>
                  <a:schemeClr val="bg1"/>
                </a:solidFill>
              </a:rPr>
              <a:t>Автоматизированная система телемеханики </a:t>
            </a:r>
            <a:r>
              <a:rPr lang="ru-RU" altLang="ru-RU" sz="2000" b="1" dirty="0" smtClean="0">
                <a:solidFill>
                  <a:schemeClr val="bg1"/>
                </a:solidFill>
              </a:rPr>
              <a:t>«НТС-7000» </a:t>
            </a:r>
            <a:r>
              <a:rPr lang="ru-RU" altLang="ru-RU" sz="1600" dirty="0" smtClean="0">
                <a:solidFill>
                  <a:schemeClr val="bg1"/>
                </a:solidFill>
              </a:rPr>
              <a:t>работает под управлением </a:t>
            </a:r>
            <a:r>
              <a:rPr lang="ru-RU" sz="1600" dirty="0" smtClean="0">
                <a:solidFill>
                  <a:schemeClr val="bg1"/>
                </a:solidFill>
              </a:rPr>
              <a:t>программного обеспечения </a:t>
            </a:r>
            <a:r>
              <a:rPr lang="ru-RU" sz="2000" b="1" dirty="0" smtClean="0">
                <a:solidFill>
                  <a:schemeClr val="bg1"/>
                </a:solidFill>
              </a:rPr>
              <a:t>«Корсар-2»™ 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ООО «НПО «НовоТестСистемы».</a:t>
            </a:r>
          </a:p>
          <a:p>
            <a:pPr marL="360000" indent="-342000" algn="just" eaLnBrk="1" hangingPunct="1">
              <a:lnSpc>
                <a:spcPts val="2400"/>
              </a:lnSpc>
              <a:spcAft>
                <a:spcPts val="600"/>
              </a:spcAft>
              <a:defRPr/>
            </a:pPr>
            <a:r>
              <a:rPr lang="ru-RU" altLang="ru-RU" sz="1600" dirty="0" smtClean="0">
                <a:solidFill>
                  <a:schemeClr val="bg1"/>
                </a:solidFill>
              </a:rPr>
              <a:t>Первая версия программного обеспечения работала под управлением </a:t>
            </a:r>
            <a:r>
              <a:rPr lang="en-US" altLang="ru-RU" sz="1600" dirty="0" smtClean="0">
                <a:solidFill>
                  <a:schemeClr val="bg1"/>
                </a:solidFill>
              </a:rPr>
              <a:t>MS DOS</a:t>
            </a:r>
            <a:r>
              <a:rPr lang="ru-RU" altLang="ru-RU" sz="1600" dirty="0" smtClean="0">
                <a:solidFill>
                  <a:schemeClr val="bg1"/>
                </a:solidFill>
              </a:rPr>
              <a:t>.</a:t>
            </a:r>
          </a:p>
          <a:p>
            <a:pPr marL="360000" indent="-342000" algn="just" eaLnBrk="1" hangingPunct="1">
              <a:lnSpc>
                <a:spcPts val="2400"/>
              </a:lnSpc>
              <a:spcAft>
                <a:spcPts val="600"/>
              </a:spcAft>
              <a:defRPr/>
            </a:pPr>
            <a:r>
              <a:rPr lang="ru-RU" altLang="ru-RU" sz="1600" dirty="0" smtClean="0">
                <a:solidFill>
                  <a:schemeClr val="bg1"/>
                </a:solidFill>
              </a:rPr>
              <a:t>Следующая версия «Корсар» </a:t>
            </a:r>
            <a:r>
              <a:rPr lang="ru-RU" sz="1600" dirty="0" smtClean="0">
                <a:solidFill>
                  <a:schemeClr val="bg1"/>
                </a:solidFill>
              </a:rPr>
              <a:t>— под управлением </a:t>
            </a:r>
            <a:r>
              <a:rPr lang="en-US" sz="1600" dirty="0" smtClean="0">
                <a:solidFill>
                  <a:schemeClr val="bg1"/>
                </a:solidFill>
              </a:rPr>
              <a:t>MS Windows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  <a:endParaRPr lang="en-US" sz="1600" dirty="0" smtClean="0">
              <a:solidFill>
                <a:schemeClr val="bg1"/>
              </a:solidFill>
            </a:endParaRPr>
          </a:p>
          <a:p>
            <a:pPr marL="360000" indent="-342000" algn="just" eaLnBrk="1" hangingPunct="1">
              <a:lnSpc>
                <a:spcPts val="2400"/>
              </a:lnSpc>
              <a:spcAft>
                <a:spcPts val="600"/>
              </a:spcAft>
              <a:defRPr/>
            </a:pPr>
            <a:r>
              <a:rPr lang="ru-RU" altLang="ru-RU" sz="1600" dirty="0" smtClean="0">
                <a:solidFill>
                  <a:schemeClr val="bg1"/>
                </a:solidFill>
              </a:rPr>
              <a:t>«Корсар-2» </a:t>
            </a:r>
            <a:r>
              <a:rPr lang="ru-RU" sz="1600" dirty="0" smtClean="0">
                <a:solidFill>
                  <a:schemeClr val="bg1"/>
                </a:solidFill>
              </a:rPr>
              <a:t>— это кросс-платформенная версия. Может работать под управлением </a:t>
            </a:r>
            <a:r>
              <a:rPr lang="en-US" sz="1600" dirty="0" smtClean="0">
                <a:solidFill>
                  <a:schemeClr val="bg1"/>
                </a:solidFill>
              </a:rPr>
              <a:t>MS Windows</a:t>
            </a:r>
            <a:r>
              <a:rPr lang="ru-RU" sz="1600" dirty="0" smtClean="0">
                <a:solidFill>
                  <a:schemeClr val="bg1"/>
                </a:solidFill>
              </a:rPr>
              <a:t> и </a:t>
            </a:r>
            <a:r>
              <a:rPr lang="en-US" sz="1600" dirty="0" smtClean="0">
                <a:solidFill>
                  <a:schemeClr val="bg1"/>
                </a:solidFill>
              </a:rPr>
              <a:t>Linux.</a:t>
            </a:r>
            <a:endParaRPr lang="ru-RU" altLang="ru-RU" sz="1600" dirty="0" smtClean="0">
              <a:solidFill>
                <a:schemeClr val="bg1"/>
              </a:solidFill>
            </a:endParaRPr>
          </a:p>
          <a:p>
            <a:pPr>
              <a:buFontTx/>
              <a:buNone/>
              <a:defRPr/>
            </a:pP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50" y="285750"/>
            <a:ext cx="8643938" cy="62865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485" name="Рисунок 4" descr="СВИДЕТЕЛЬСТВО_КОРСАР-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3260361" cy="4714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43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285750" y="285750"/>
            <a:ext cx="8572500" cy="714375"/>
          </a:xfrm>
        </p:spPr>
        <p:txBody>
          <a:bodyPr/>
          <a:lstStyle/>
          <a:p>
            <a:r>
              <a:rPr lang="ru-RU" altLang="ru-RU" sz="3600" smtClean="0">
                <a:solidFill>
                  <a:schemeClr val="bg1"/>
                </a:solidFill>
              </a:rPr>
              <a:t>Общая архитектура «Корсар-2»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5643563"/>
            <a:ext cx="8286750" cy="785812"/>
          </a:xfrm>
        </p:spPr>
        <p:txBody>
          <a:bodyPr/>
          <a:lstStyle/>
          <a:p>
            <a:pPr marL="174625" indent="0" algn="just" eaLnBrk="1" hangingPunct="1">
              <a:buFontTx/>
              <a:buNone/>
              <a:defRPr/>
            </a:pPr>
            <a:r>
              <a:rPr lang="ru-RU" altLang="ru-RU" sz="1600" dirty="0" smtClean="0">
                <a:solidFill>
                  <a:schemeClr val="bg1"/>
                </a:solidFill>
                <a:latin typeface="+mj-lt"/>
              </a:rPr>
              <a:t>Программный комплекс</a:t>
            </a:r>
            <a:r>
              <a:rPr lang="en-US" altLang="ru-RU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altLang="ru-RU" sz="1600" dirty="0" smtClean="0">
                <a:solidFill>
                  <a:schemeClr val="bg1"/>
                </a:solidFill>
                <a:latin typeface="+mj-lt"/>
              </a:rPr>
              <a:t>«Корсар-2» построен по модульному принципу  </a:t>
            </a:r>
            <a:r>
              <a:rPr lang="ru-RU" sz="1600" dirty="0" smtClean="0">
                <a:solidFill>
                  <a:schemeClr val="bg1"/>
                </a:solidFill>
              </a:rPr>
              <a:t>и состоит из </a:t>
            </a:r>
            <a:r>
              <a:rPr lang="ru-RU" sz="2000" dirty="0" smtClean="0">
                <a:solidFill>
                  <a:schemeClr val="bg1"/>
                </a:solidFill>
              </a:rPr>
              <a:t>Ядра</a:t>
            </a:r>
            <a:r>
              <a:rPr lang="ru-RU" sz="1600" dirty="0" smtClean="0">
                <a:solidFill>
                  <a:schemeClr val="bg1"/>
                </a:solidFill>
              </a:rPr>
              <a:t> и </a:t>
            </a:r>
            <a:r>
              <a:rPr lang="ru-RU" sz="2000" dirty="0" smtClean="0">
                <a:solidFill>
                  <a:schemeClr val="bg1"/>
                </a:solidFill>
              </a:rPr>
              <a:t>Подсистем</a:t>
            </a:r>
            <a:r>
              <a:rPr lang="ru-RU" sz="1600" dirty="0" smtClean="0">
                <a:solidFill>
                  <a:schemeClr val="bg1"/>
                </a:solidFill>
              </a:rPr>
              <a:t> расширения.</a:t>
            </a:r>
            <a:endParaRPr lang="ru-RU" altLang="ru-RU" sz="1600" dirty="0" smtClean="0">
              <a:solidFill>
                <a:schemeClr val="bg1"/>
              </a:solidFill>
              <a:latin typeface="+mj-lt"/>
            </a:endParaRPr>
          </a:p>
          <a:p>
            <a:pPr marL="174625" indent="3175" algn="just" eaLnBrk="1" hangingPunct="1">
              <a:buFontTx/>
              <a:buNone/>
              <a:defRPr/>
            </a:pPr>
            <a:endParaRPr lang="ru-RU" altLang="ru-RU" sz="1600" dirty="0" smtClean="0">
              <a:solidFill>
                <a:schemeClr val="bg1"/>
              </a:solidFill>
              <a:latin typeface="+mj-lt"/>
            </a:endParaRPr>
          </a:p>
          <a:p>
            <a:pPr marL="72000" indent="457200" eaLnBrk="1" hangingPunct="1">
              <a:lnSpc>
                <a:spcPts val="2000"/>
              </a:lnSpc>
              <a:spcBef>
                <a:spcPts val="400"/>
              </a:spcBef>
              <a:spcAft>
                <a:spcPts val="600"/>
              </a:spcAft>
              <a:buSzPct val="120000"/>
              <a:buFontTx/>
              <a:buNone/>
              <a:defRPr/>
            </a:pPr>
            <a:endParaRPr lang="ru-RU" altLang="ru-RU" sz="1600" dirty="0" smtClean="0">
              <a:solidFill>
                <a:schemeClr val="bg1"/>
              </a:solidFill>
            </a:endParaRPr>
          </a:p>
          <a:p>
            <a:pPr>
              <a:buFontTx/>
              <a:buNone/>
              <a:defRPr/>
            </a:pP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50" y="285750"/>
            <a:ext cx="8643938" cy="62865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1509" name="Рисунок 11" descr="ядро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1284288"/>
            <a:ext cx="5643562" cy="414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_шаблон">
  <a:themeElements>
    <a:clrScheme name="Презентация_шаблон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Презентация_шабл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Презентация_шаблон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_шаблон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_шаблон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_шаблон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_шаблон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_шаблон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_шаблон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_шаблон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_шаблон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_шаблон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_шаблон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_шаблон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стиль_белый_лого</Template>
  <TotalTime>1852</TotalTime>
  <Words>522</Words>
  <Application>Microsoft PowerPoint</Application>
  <PresentationFormat>Экран (4:3)</PresentationFormat>
  <Paragraphs>84</Paragraphs>
  <Slides>22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Презентация_шаблон</vt:lpstr>
      <vt:lpstr>Слайд 1</vt:lpstr>
      <vt:lpstr>Слайд 2</vt:lpstr>
      <vt:lpstr>Слайд 3</vt:lpstr>
      <vt:lpstr>Виды услуг</vt:lpstr>
      <vt:lpstr>Техническая политика предприятия</vt:lpstr>
      <vt:lpstr>Система телемеханики</vt:lpstr>
      <vt:lpstr>Назначение АСТ «НТС-7000»</vt:lpstr>
      <vt:lpstr>Программный комплекс «Корсар-2»</vt:lpstr>
      <vt:lpstr>Общая архитектура «Корсар-2»</vt:lpstr>
      <vt:lpstr>Общая архитектура «Корсар-2»</vt:lpstr>
      <vt:lpstr>Общая архитектура «Корсар-2»</vt:lpstr>
      <vt:lpstr>Общая архитектура «Корсар-2»</vt:lpstr>
      <vt:lpstr>Общая архитектура «Корсар-2»</vt:lpstr>
      <vt:lpstr>Общая архитектура «Корсар-2»</vt:lpstr>
      <vt:lpstr>Общая архитектура «Корсар-2»</vt:lpstr>
      <vt:lpstr>Общая архитектура «Корсар-2»</vt:lpstr>
      <vt:lpstr>«Корсар-2»</vt:lpstr>
      <vt:lpstr>«Корсар-2»</vt:lpstr>
      <vt:lpstr>«Корсар-2»</vt:lpstr>
      <vt:lpstr>«Корсар-2»</vt:lpstr>
      <vt:lpstr>«Корсар-2»</vt:lpstr>
      <vt:lpstr>Слайд 22</vt:lpstr>
    </vt:vector>
  </TitlesOfParts>
  <Company>nts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передачи по кабельным линиям 6/10 кВ</dc:title>
  <dc:creator>admin</dc:creator>
  <cp:lastModifiedBy>Оксана</cp:lastModifiedBy>
  <cp:revision>101</cp:revision>
  <cp:lastPrinted>1601-01-01T00:00:00Z</cp:lastPrinted>
  <dcterms:created xsi:type="dcterms:W3CDTF">2011-04-18T13:36:43Z</dcterms:created>
  <dcterms:modified xsi:type="dcterms:W3CDTF">2021-04-28T06:13:33Z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